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1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85"/>
    <p:restoredTop sz="95083"/>
  </p:normalViewPr>
  <p:slideViewPr>
    <p:cSldViewPr snapToGrid="0" snapToObjects="1">
      <p:cViewPr>
        <p:scale>
          <a:sx n="115" d="100"/>
          <a:sy n="115" d="100"/>
        </p:scale>
        <p:origin x="856" y="-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B58803-CD6A-B444-BD75-EE20B47AA7D5}" type="datetimeFigureOut">
              <a:rPr lang="en-US" smtClean="0"/>
              <a:t>8/23/17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B87816-7608-A34B-BA67-3A1557D4CE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699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87816-7608-A34B-BA67-3A1557D4CE1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510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934" y="0"/>
              <a:ext cx="12208934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solidFill>
              <a:schemeClr val="bg1"/>
            </a:solidFill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  <a:solidFill>
            <a:schemeClr val="bg1"/>
          </a:solidFill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  <a:solidFill>
            <a:schemeClr val="bg1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/>
              <a:pPr/>
              <a:t>8/23/17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8/23/17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/>
              <a:t>8/23/17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/>
              <a:t>8/23/17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8/23/17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8/23/17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8/23/17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8/23/17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8/23/17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736" y="0"/>
              <a:ext cx="11952674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solidFill>
              <a:schemeClr val="bg1"/>
            </a:solidFill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/>
              <a:pPr/>
              <a:t>8/23/17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7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800" dirty="0" err="1" smtClean="0"/>
              <a:t>Moneyball</a:t>
            </a:r>
            <a:r>
              <a:rPr lang="en-US" sz="3800" dirty="0" smtClean="0"/>
              <a:t> 2.0: Winning in Sports With Data</a:t>
            </a:r>
            <a:endParaRPr lang="en-US" sz="3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Spring 2018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24941"/>
            <a:ext cx="2153142" cy="211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Monte Carlo Simulations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Goals in soccer represent a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rare</a:t>
                </a:r>
                <a:r>
                  <a:rPr lang="en-US" dirty="0" smtClean="0"/>
                  <a:t> event </a:t>
                </a:r>
              </a:p>
              <a:p>
                <a:pPr lvl="1"/>
                <a:r>
                  <a:rPr lang="en-US" dirty="0" smtClean="0"/>
                  <a:t>The goals scored by team A can be described through a Poisson distribution</a:t>
                </a:r>
              </a:p>
              <a:p>
                <a:pPr lvl="1"/>
                <a:r>
                  <a:rPr lang="en-US" dirty="0" smtClean="0"/>
                  <a:t>What is the mean? </a:t>
                </a:r>
              </a:p>
              <a:p>
                <a:pPr lvl="2"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⋅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𝑟𝑡𝑔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⋅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𝑟𝑡𝑔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 smtClean="0"/>
                  <a:t> if A is the visiting team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𝑜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𝑟𝑡𝑔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⋅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𝑟𝑡𝑔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 smtClean="0"/>
                  <a:t> if A is the home team</a:t>
                </a:r>
              </a:p>
              <a:p>
                <a:pPr lvl="1" algn="just"/>
                <a:r>
                  <a:rPr lang="en-US" dirty="0" smtClean="0"/>
                  <a:t>Assume 1.23, 0.97 are the offensive and defensive ratings respectively for team A</a:t>
                </a:r>
              </a:p>
              <a:p>
                <a:pPr lvl="1" algn="just"/>
                <a:r>
                  <a:rPr lang="en-US" dirty="0" smtClean="0"/>
                  <a:t>1.34, 1.09 are the offensive and defensive ratings respectively for team B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44" t="-2936" r="-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69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128" y="1136248"/>
            <a:ext cx="7772400" cy="2895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510" y="4660258"/>
            <a:ext cx="2120900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0475" y="4627756"/>
            <a:ext cx="1584403" cy="122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3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Monte Carlo </a:t>
            </a:r>
            <a:r>
              <a:rPr lang="en-US" dirty="0" smtClean="0">
                <a:solidFill>
                  <a:srgbClr val="00B050"/>
                </a:solidFill>
              </a:rPr>
              <a:t>assume</a:t>
            </a:r>
            <a:r>
              <a:rPr lang="en-US" dirty="0" smtClean="0"/>
              <a:t> that we know the </a:t>
            </a:r>
            <a:r>
              <a:rPr lang="en-US" dirty="0" smtClean="0">
                <a:solidFill>
                  <a:srgbClr val="0070C0"/>
                </a:solidFill>
              </a:rPr>
              <a:t>distribution/parameters </a:t>
            </a:r>
            <a:r>
              <a:rPr lang="en-US" dirty="0" smtClean="0"/>
              <a:t>that capture the </a:t>
            </a:r>
            <a:r>
              <a:rPr lang="en-US" dirty="0" smtClean="0">
                <a:solidFill>
                  <a:srgbClr val="7030A0"/>
                </a:solidFill>
              </a:rPr>
              <a:t>uncertainty</a:t>
            </a:r>
            <a:r>
              <a:rPr lang="en-US" dirty="0" smtClean="0"/>
              <a:t> in our setting</a:t>
            </a:r>
          </a:p>
          <a:p>
            <a:pPr lvl="1" algn="just"/>
            <a:r>
              <a:rPr lang="en-US" dirty="0" smtClean="0"/>
              <a:t>The simulation simply allows us to synthesize all of the </a:t>
            </a:r>
            <a:r>
              <a:rPr lang="en-US" i="1" dirty="0" smtClean="0"/>
              <a:t>individual </a:t>
            </a:r>
            <a:r>
              <a:rPr lang="en-US" dirty="0" smtClean="0"/>
              <a:t>uncertainty to a more complex setting</a:t>
            </a:r>
          </a:p>
          <a:p>
            <a:pPr algn="just"/>
            <a:r>
              <a:rPr lang="en-US" dirty="0" smtClean="0"/>
              <a:t>What if we do not know the distribution but we only have a set of observations? </a:t>
            </a:r>
          </a:p>
          <a:p>
            <a:pPr lvl="1" algn="just"/>
            <a:r>
              <a:rPr lang="en-US" dirty="0" smtClean="0"/>
              <a:t>E.g., assume that our simulations require as input the number of points to be scored by the Celtics</a:t>
            </a:r>
          </a:p>
        </p:txBody>
      </p:sp>
    </p:spTree>
    <p:extLst>
      <p:ext uri="{BB962C8B-B14F-4D97-AF65-F5344CB8AC3E}">
        <p14:creationId xmlns:p14="http://schemas.microsoft.com/office/powerpoint/2010/main" val="159820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We have a sample for the first 50 games of the season</a:t>
            </a:r>
          </a:p>
          <a:p>
            <a:pPr algn="just"/>
            <a:r>
              <a:rPr lang="en-US" dirty="0" smtClean="0"/>
              <a:t>We could make an </a:t>
            </a:r>
            <a:r>
              <a:rPr lang="en-US" dirty="0" smtClean="0">
                <a:solidFill>
                  <a:srgbClr val="FF0000"/>
                </a:solidFill>
              </a:rPr>
              <a:t>assumption</a:t>
            </a:r>
            <a:r>
              <a:rPr lang="en-US" dirty="0" smtClean="0"/>
              <a:t> for the </a:t>
            </a:r>
            <a:r>
              <a:rPr lang="en-US" dirty="0" smtClean="0">
                <a:solidFill>
                  <a:srgbClr val="FF0000"/>
                </a:solidFill>
              </a:rPr>
              <a:t>distribution</a:t>
            </a:r>
            <a:r>
              <a:rPr lang="en-US" dirty="0" smtClean="0"/>
              <a:t> and use the </a:t>
            </a:r>
            <a:r>
              <a:rPr lang="en-US" dirty="0" smtClean="0">
                <a:solidFill>
                  <a:srgbClr val="002060"/>
                </a:solidFill>
              </a:rPr>
              <a:t>sample mean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002060"/>
                </a:solidFill>
              </a:rPr>
              <a:t>variance</a:t>
            </a:r>
          </a:p>
          <a:p>
            <a:pPr lvl="1" algn="just"/>
            <a:r>
              <a:rPr lang="en-US" dirty="0" smtClean="0">
                <a:solidFill>
                  <a:schemeClr val="accent2"/>
                </a:solidFill>
              </a:rPr>
              <a:t>Normal</a:t>
            </a:r>
            <a:r>
              <a:rPr lang="en-US" dirty="0" smtClean="0"/>
              <a:t> distribution seems like an assumption that someone could readily make since it has been the case in many other situations (possibly </a:t>
            </a:r>
            <a:r>
              <a:rPr lang="en-US" dirty="0" smtClean="0">
                <a:solidFill>
                  <a:schemeClr val="accent5"/>
                </a:solidFill>
              </a:rPr>
              <a:t>unjustified</a:t>
            </a:r>
            <a:r>
              <a:rPr lang="en-US" dirty="0" smtClean="0"/>
              <a:t>)</a:t>
            </a:r>
          </a:p>
          <a:p>
            <a:pPr algn="just"/>
            <a:r>
              <a:rPr lang="en-US" dirty="0" smtClean="0"/>
              <a:t>A better option is to use bootstrap!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4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Estimate properties of an estimator through </a:t>
            </a:r>
            <a:r>
              <a:rPr lang="en-US" dirty="0" smtClean="0">
                <a:solidFill>
                  <a:srgbClr val="7030A0"/>
                </a:solidFill>
              </a:rPr>
              <a:t>resampling with replacement</a:t>
            </a:r>
          </a:p>
          <a:p>
            <a:pPr lvl="1" algn="just"/>
            <a:r>
              <a:rPr lang="en-US" dirty="0" smtClean="0">
                <a:solidFill>
                  <a:srgbClr val="C00000"/>
                </a:solidFill>
              </a:rPr>
              <a:t>Assumption</a:t>
            </a:r>
            <a:r>
              <a:rPr lang="en-US" dirty="0" smtClean="0"/>
              <a:t>: observed data are </a:t>
            </a:r>
            <a:r>
              <a:rPr lang="en-US" i="1" dirty="0" smtClean="0"/>
              <a:t>sampled </a:t>
            </a:r>
            <a:r>
              <a:rPr lang="en-US" dirty="0" smtClean="0"/>
              <a:t>randomly from the original population</a:t>
            </a:r>
          </a:p>
          <a:p>
            <a:pPr algn="just"/>
            <a:r>
              <a:rPr lang="en-US" dirty="0" smtClean="0"/>
              <a:t>Typically we have only one sample - of n points - observed for our variable of interest (e.g., field goal % for a team’s season games)</a:t>
            </a:r>
          </a:p>
          <a:p>
            <a:pPr lvl="1" algn="just"/>
            <a:r>
              <a:rPr lang="en-US" dirty="0" smtClean="0"/>
              <a:t>We can obtain a sample estimate (e.g., for the mean) but we cannot estimate the distribution of this estimator </a:t>
            </a:r>
          </a:p>
          <a:p>
            <a:pPr lvl="2" algn="just"/>
            <a:r>
              <a:rPr lang="en-US" dirty="0" smtClean="0"/>
              <a:t>The distribution is what Monte Carlo simulations need as input!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02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 Illustration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Points scored by Celtics team during their first 50 games</a:t>
            </a:r>
          </a:p>
          <a:p>
            <a:pPr lvl="1"/>
            <a:r>
              <a:rPr lang="en-US" dirty="0" smtClean="0"/>
              <a:t>What is the average number of points scored by the Celtics per </a:t>
            </a:r>
          </a:p>
          <a:p>
            <a:pPr marL="457200" lvl="1" indent="0">
              <a:buNone/>
            </a:pPr>
            <a:r>
              <a:rPr lang="en-US" dirty="0" smtClean="0"/>
              <a:t>game?</a:t>
            </a:r>
          </a:p>
          <a:p>
            <a:r>
              <a:rPr lang="en-US" dirty="0" smtClean="0"/>
              <a:t>We can obtain the average sample estimator (98.4)</a:t>
            </a:r>
          </a:p>
          <a:p>
            <a:r>
              <a:rPr lang="en-US" dirty="0" smtClean="0"/>
              <a:t>However, we do not know the distribution of the estimator</a:t>
            </a:r>
          </a:p>
          <a:p>
            <a:pPr lvl="1"/>
            <a:r>
              <a:rPr lang="en-US" b="1" dirty="0" smtClean="0">
                <a:solidFill>
                  <a:srgbClr val="00B050"/>
                </a:solidFill>
              </a:rPr>
              <a:t>Resampling with </a:t>
            </a:r>
            <a:r>
              <a:rPr lang="en-US" b="1" u="sng" dirty="0" smtClean="0">
                <a:solidFill>
                  <a:srgbClr val="00B050"/>
                </a:solidFill>
              </a:rPr>
              <a:t>replacement</a:t>
            </a:r>
            <a:r>
              <a:rPr lang="en-US" b="1" dirty="0" smtClean="0">
                <a:solidFill>
                  <a:srgbClr val="00B050"/>
                </a:solidFill>
              </a:rPr>
              <a:t> </a:t>
            </a:r>
            <a:r>
              <a:rPr lang="en-US" dirty="0" smtClean="0"/>
              <a:t>will allow us to learn more about the estimator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8" y="2473841"/>
            <a:ext cx="2918270" cy="200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 Illustration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165350" y="2946399"/>
                <a:ext cx="45501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={98, 100, 101, 79, 86, 98, 110, 92, 95, 114}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350" y="2946399"/>
                <a:ext cx="4550155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669" t="-2174" r="-133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670800" y="2900233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Original Sample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6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 Illustration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165350" y="2946399"/>
                <a:ext cx="45501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={98, 100, 101, 79, 86, 98, 110, 92, 95, 114}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350" y="2946399"/>
                <a:ext cx="4550155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669" t="-2174" r="-133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670800" y="2900233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Original Sample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11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 Illustration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165350" y="2946399"/>
                <a:ext cx="45501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={98, 100, 101, 79, 86, 98, 110, 92, 95, 114}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350" y="2946399"/>
                <a:ext cx="4550155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669" t="-2174" r="-133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670800" y="2900233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Original Sample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3073400" y="2900233"/>
            <a:ext cx="431800" cy="323165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65350" y="3644900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 = {</a:t>
            </a:r>
            <a:r>
              <a:rPr lang="en-US" dirty="0" smtClean="0">
                <a:solidFill>
                  <a:schemeClr val="accent1"/>
                </a:solidFill>
              </a:rPr>
              <a:t>100</a:t>
            </a:r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31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 Illustration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165350" y="2946399"/>
                <a:ext cx="45501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={98, 100, 101, 79, 86, 98, 110, 92, 95, 114}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350" y="2946399"/>
                <a:ext cx="4550155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669" t="-2174" r="-133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670800" y="2900233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Original Sample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5029200" y="2910531"/>
            <a:ext cx="431800" cy="32316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65350" y="3644900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 = {</a:t>
            </a:r>
            <a:r>
              <a:rPr lang="en-US" dirty="0" smtClean="0">
                <a:solidFill>
                  <a:schemeClr val="accent1"/>
                </a:solidFill>
              </a:rPr>
              <a:t>100, </a:t>
            </a:r>
            <a:r>
              <a:rPr lang="en-US" dirty="0" smtClean="0">
                <a:solidFill>
                  <a:srgbClr val="FF0000"/>
                </a:solidFill>
              </a:rPr>
              <a:t>110</a:t>
            </a:r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7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Monte Carlo Simulations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 smtClean="0"/>
              <a:t>You are at week 10 of NFL season. What are the chances that the Steelers will make the playoffs?</a:t>
            </a:r>
          </a:p>
          <a:p>
            <a:pPr algn="just"/>
            <a:r>
              <a:rPr lang="en-US" dirty="0" smtClean="0"/>
              <a:t>The NFL postseason just started. What are the chances each team has for winning the Lombardi trophy?</a:t>
            </a:r>
          </a:p>
          <a:p>
            <a:pPr algn="just"/>
            <a:r>
              <a:rPr lang="en-US" dirty="0" smtClean="0"/>
              <a:t>These are settings where </a:t>
            </a:r>
            <a:r>
              <a:rPr lang="en-US" dirty="0" smtClean="0">
                <a:solidFill>
                  <a:srgbClr val="00B050"/>
                </a:solidFill>
              </a:rPr>
              <a:t>theoretically</a:t>
            </a:r>
            <a:r>
              <a:rPr lang="en-US" dirty="0" smtClean="0"/>
              <a:t> you </a:t>
            </a:r>
            <a:r>
              <a:rPr lang="en-US" dirty="0" smtClean="0">
                <a:solidFill>
                  <a:srgbClr val="7030A0"/>
                </a:solidFill>
              </a:rPr>
              <a:t>can calculate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rgbClr val="7030A0"/>
                </a:solidFill>
              </a:rPr>
              <a:t>probability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but</a:t>
            </a:r>
            <a:r>
              <a:rPr lang="en-US" dirty="0" smtClean="0"/>
              <a:t> in practice it is </a:t>
            </a:r>
            <a:r>
              <a:rPr lang="en-US" dirty="0" smtClean="0">
                <a:solidFill>
                  <a:schemeClr val="accent3"/>
                </a:solidFill>
              </a:rPr>
              <a:t>too complicated</a:t>
            </a:r>
          </a:p>
          <a:p>
            <a:pPr lvl="1" algn="just"/>
            <a:r>
              <a:rPr lang="en-US" dirty="0" smtClean="0">
                <a:solidFill>
                  <a:schemeClr val="accent3"/>
                </a:solidFill>
              </a:rPr>
              <a:t>Monte Carlo Simulations: </a:t>
            </a:r>
            <a:r>
              <a:rPr lang="en-US" dirty="0" smtClean="0">
                <a:solidFill>
                  <a:schemeClr val="tx1"/>
                </a:solidFill>
              </a:rPr>
              <a:t>play out a complex situation several times to obtain a probability or a range of outcomes that might occur 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98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 Illustration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165350" y="2946399"/>
                <a:ext cx="45501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={98, 100, 101, 79, 86, 98, 110, 92, 95, 114}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350" y="2946399"/>
                <a:ext cx="4550155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669" t="-2174" r="-133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670800" y="2900233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Original Sample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6184900" y="2923231"/>
            <a:ext cx="431800" cy="323165"/>
          </a:xfrm>
          <a:prstGeom prst="ellipse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65350" y="3644900"/>
            <a:ext cx="210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 = {</a:t>
            </a:r>
            <a:r>
              <a:rPr lang="en-US" dirty="0" smtClean="0">
                <a:solidFill>
                  <a:schemeClr val="accent1"/>
                </a:solidFill>
              </a:rPr>
              <a:t>100, </a:t>
            </a:r>
            <a:r>
              <a:rPr lang="en-US" dirty="0" smtClean="0">
                <a:solidFill>
                  <a:srgbClr val="FF0000"/>
                </a:solidFill>
              </a:rPr>
              <a:t>110, </a:t>
            </a:r>
            <a:r>
              <a:rPr lang="en-US" dirty="0" smtClean="0">
                <a:solidFill>
                  <a:schemeClr val="accent6"/>
                </a:solidFill>
              </a:rPr>
              <a:t>114</a:t>
            </a:r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85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 Illustration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165350" y="2946399"/>
                <a:ext cx="45501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={98, 100, 101, 79, 86, 98, 110, 92, 95, 114}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350" y="2946399"/>
                <a:ext cx="4550155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669" t="-2174" r="-133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670800" y="2900233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Original Sample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5029200" y="2900233"/>
            <a:ext cx="431800" cy="323165"/>
          </a:xfrm>
          <a:prstGeom prst="ellipse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65350" y="3644900"/>
            <a:ext cx="2593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 = {</a:t>
            </a:r>
            <a:r>
              <a:rPr lang="en-US" dirty="0" smtClean="0">
                <a:solidFill>
                  <a:schemeClr val="accent1"/>
                </a:solidFill>
              </a:rPr>
              <a:t>100, </a:t>
            </a:r>
            <a:r>
              <a:rPr lang="en-US" dirty="0" smtClean="0">
                <a:solidFill>
                  <a:srgbClr val="FF0000"/>
                </a:solidFill>
              </a:rPr>
              <a:t>110, </a:t>
            </a:r>
            <a:r>
              <a:rPr lang="en-US" dirty="0" smtClean="0">
                <a:solidFill>
                  <a:schemeClr val="accent6"/>
                </a:solidFill>
              </a:rPr>
              <a:t>114, </a:t>
            </a:r>
            <a:r>
              <a:rPr lang="en-US" dirty="0" smtClean="0">
                <a:solidFill>
                  <a:srgbClr val="7030A0"/>
                </a:solidFill>
              </a:rPr>
              <a:t>110</a:t>
            </a:r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6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 Illustration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165350" y="2946399"/>
                <a:ext cx="45501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={98, 100, 101, 79, 86, 98, 110, 92, 95, 114}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350" y="2946399"/>
                <a:ext cx="4550155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669" t="-2174" r="-133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670800" y="2900233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Original Sample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2667000" y="2923315"/>
            <a:ext cx="431800" cy="323165"/>
          </a:xfrm>
          <a:prstGeom prst="ellipse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65350" y="3644900"/>
            <a:ext cx="2869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 = {</a:t>
            </a:r>
            <a:r>
              <a:rPr lang="en-US" dirty="0" smtClean="0">
                <a:solidFill>
                  <a:schemeClr val="accent1"/>
                </a:solidFill>
              </a:rPr>
              <a:t>100, </a:t>
            </a:r>
            <a:r>
              <a:rPr lang="en-US" dirty="0" smtClean="0">
                <a:solidFill>
                  <a:srgbClr val="FF0000"/>
                </a:solidFill>
              </a:rPr>
              <a:t>110, </a:t>
            </a:r>
            <a:r>
              <a:rPr lang="en-US" dirty="0" smtClean="0">
                <a:solidFill>
                  <a:schemeClr val="accent6"/>
                </a:solidFill>
              </a:rPr>
              <a:t>114, </a:t>
            </a:r>
            <a:r>
              <a:rPr lang="en-US" dirty="0" smtClean="0">
                <a:solidFill>
                  <a:srgbClr val="7030A0"/>
                </a:solidFill>
              </a:rPr>
              <a:t>110, </a:t>
            </a:r>
            <a:r>
              <a:rPr lang="en-US" dirty="0" smtClean="0">
                <a:solidFill>
                  <a:srgbClr val="92D050"/>
                </a:solidFill>
              </a:rPr>
              <a:t>98</a:t>
            </a: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02885" y="3644900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First Bootstrap Sample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05200" y="43688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65350" y="5163066"/>
            <a:ext cx="2674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B</a:t>
            </a:r>
            <a:r>
              <a:rPr lang="en-US" dirty="0" smtClean="0"/>
              <a:t> = {</a:t>
            </a:r>
            <a:r>
              <a:rPr lang="en-US" dirty="0" smtClean="0">
                <a:solidFill>
                  <a:schemeClr val="accent1"/>
                </a:solidFill>
              </a:rPr>
              <a:t>98, </a:t>
            </a:r>
            <a:r>
              <a:rPr lang="en-US" dirty="0" smtClean="0">
                <a:solidFill>
                  <a:srgbClr val="FF0000"/>
                </a:solidFill>
              </a:rPr>
              <a:t>101, </a:t>
            </a:r>
            <a:r>
              <a:rPr lang="en-US" dirty="0" smtClean="0">
                <a:solidFill>
                  <a:schemeClr val="accent6"/>
                </a:solidFill>
              </a:rPr>
              <a:t>95, </a:t>
            </a:r>
            <a:r>
              <a:rPr lang="en-US" dirty="0" smtClean="0">
                <a:solidFill>
                  <a:srgbClr val="7030A0"/>
                </a:solidFill>
              </a:rPr>
              <a:t>79, </a:t>
            </a:r>
            <a:r>
              <a:rPr lang="en-US" dirty="0" smtClean="0">
                <a:solidFill>
                  <a:srgbClr val="92D050"/>
                </a:solidFill>
              </a:rPr>
              <a:t>100</a:t>
            </a: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921500" y="5188467"/>
            <a:ext cx="223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B-</a:t>
            </a:r>
            <a:r>
              <a:rPr lang="en-US" dirty="0" err="1" smtClean="0">
                <a:solidFill>
                  <a:schemeClr val="accent4"/>
                </a:solidFill>
              </a:rPr>
              <a:t>th</a:t>
            </a:r>
            <a:r>
              <a:rPr lang="en-US" dirty="0" smtClean="0">
                <a:solidFill>
                  <a:schemeClr val="accent4"/>
                </a:solidFill>
              </a:rPr>
              <a:t> Bootstrap Sample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1" name="Right Brace 10"/>
          <p:cNvSpPr/>
          <p:nvPr/>
        </p:nvSpPr>
        <p:spPr>
          <a:xfrm>
            <a:off x="9101084" y="3779798"/>
            <a:ext cx="560572" cy="1702832"/>
          </a:xfrm>
          <a:prstGeom prst="rightBrac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56" y="4109998"/>
            <a:ext cx="1717358" cy="105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603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 Illustration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306" y="2557993"/>
            <a:ext cx="4806889" cy="3317875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Through bootstrap we can identify the </a:t>
            </a:r>
          </a:p>
          <a:p>
            <a:pPr marL="0" indent="0">
              <a:buNone/>
            </a:pPr>
            <a:r>
              <a:rPr lang="en-US" dirty="0" smtClean="0"/>
              <a:t>distribution of the estimator at hand and </a:t>
            </a:r>
          </a:p>
          <a:p>
            <a:pPr marL="0" indent="0">
              <a:buNone/>
            </a:pPr>
            <a:r>
              <a:rPr lang="en-US" dirty="0" smtClean="0"/>
              <a:t>use it for our simulations</a:t>
            </a:r>
          </a:p>
          <a:p>
            <a:r>
              <a:rPr lang="en-US" dirty="0" smtClean="0"/>
              <a:t>For multidimensional data with </a:t>
            </a:r>
            <a:r>
              <a:rPr lang="en-US" dirty="0" err="1" smtClean="0"/>
              <a:t>corre</a:t>
            </a:r>
            <a:r>
              <a:rPr lang="en-US" dirty="0" smtClean="0"/>
              <a:t>-</a:t>
            </a:r>
          </a:p>
          <a:p>
            <a:pPr marL="0" indent="0">
              <a:buNone/>
            </a:pPr>
            <a:r>
              <a:rPr lang="en-US" dirty="0" err="1" smtClean="0"/>
              <a:t>lations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7030A0"/>
                </a:solidFill>
              </a:rPr>
              <a:t>block bootstrap </a:t>
            </a:r>
            <a:r>
              <a:rPr lang="en-US" dirty="0" smtClean="0"/>
              <a:t>can be used</a:t>
            </a:r>
          </a:p>
        </p:txBody>
      </p:sp>
    </p:spTree>
    <p:extLst>
      <p:ext uri="{BB962C8B-B14F-4D97-AF65-F5344CB8AC3E}">
        <p14:creationId xmlns:p14="http://schemas.microsoft.com/office/powerpoint/2010/main" val="161314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Biased Bootstrap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Many team statistics can be </a:t>
            </a:r>
            <a:r>
              <a:rPr lang="en-US" i="1" dirty="0" smtClean="0">
                <a:solidFill>
                  <a:schemeClr val="accent2"/>
                </a:solidFill>
              </a:rPr>
              <a:t>inflated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or </a:t>
            </a:r>
            <a:r>
              <a:rPr lang="en-US" i="1" dirty="0" smtClean="0">
                <a:solidFill>
                  <a:srgbClr val="7030A0"/>
                </a:solidFill>
              </a:rPr>
              <a:t>deflated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smtClean="0"/>
              <a:t>from variable </a:t>
            </a:r>
            <a:r>
              <a:rPr lang="en-US" dirty="0" smtClean="0">
                <a:solidFill>
                  <a:srgbClr val="FF0000"/>
                </a:solidFill>
              </a:rPr>
              <a:t>schedule strength</a:t>
            </a:r>
          </a:p>
          <a:p>
            <a:pPr lvl="1" algn="just"/>
            <a:r>
              <a:rPr lang="en-US" dirty="0" smtClean="0">
                <a:solidFill>
                  <a:schemeClr val="tx1"/>
                </a:solidFill>
              </a:rPr>
              <a:t>A team might have played with bad defensive teams, hence inflating their average </a:t>
            </a:r>
            <a:r>
              <a:rPr lang="en-US" dirty="0" err="1" smtClean="0">
                <a:solidFill>
                  <a:schemeClr val="tx1"/>
                </a:solidFill>
              </a:rPr>
              <a:t>ppg</a:t>
            </a:r>
            <a:r>
              <a:rPr lang="en-US" dirty="0" smtClean="0">
                <a:solidFill>
                  <a:schemeClr val="tx1"/>
                </a:solidFill>
              </a:rPr>
              <a:t> and vice versa</a:t>
            </a: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In this case </a:t>
            </a:r>
            <a:r>
              <a:rPr lang="en-US" dirty="0" smtClean="0">
                <a:solidFill>
                  <a:schemeClr val="accent4"/>
                </a:solidFill>
              </a:rPr>
              <a:t>biased bootstrap</a:t>
            </a:r>
            <a:r>
              <a:rPr lang="en-US" dirty="0" smtClean="0">
                <a:solidFill>
                  <a:schemeClr val="tx1"/>
                </a:solidFill>
              </a:rPr>
              <a:t> (b-</a:t>
            </a:r>
            <a:r>
              <a:rPr lang="en-US" dirty="0" err="1" smtClean="0">
                <a:solidFill>
                  <a:schemeClr val="tx1"/>
                </a:solidFill>
              </a:rPr>
              <a:t>boostrap</a:t>
            </a:r>
            <a:r>
              <a:rPr lang="en-US" dirty="0" smtClean="0">
                <a:solidFill>
                  <a:schemeClr val="tx1"/>
                </a:solidFill>
              </a:rPr>
              <a:t>) can help account for this situation</a:t>
            </a: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B-</a:t>
            </a:r>
            <a:r>
              <a:rPr lang="en-US" dirty="0" err="1" smtClean="0">
                <a:solidFill>
                  <a:schemeClr val="tx1"/>
                </a:solidFill>
              </a:rPr>
              <a:t>bootsrap</a:t>
            </a:r>
            <a:r>
              <a:rPr lang="en-US" dirty="0" smtClean="0">
                <a:solidFill>
                  <a:schemeClr val="tx1"/>
                </a:solidFill>
              </a:rPr>
              <a:t> is still a resampling with replacement method</a:t>
            </a:r>
          </a:p>
          <a:p>
            <a:pPr lvl="1" algn="just"/>
            <a:r>
              <a:rPr lang="en-US" dirty="0" smtClean="0">
                <a:solidFill>
                  <a:schemeClr val="tx1"/>
                </a:solidFill>
              </a:rPr>
              <a:t>Resampling is </a:t>
            </a:r>
            <a:r>
              <a:rPr lang="en-US" b="1" dirty="0" smtClean="0">
                <a:solidFill>
                  <a:srgbClr val="FF0000"/>
                </a:solidFill>
              </a:rPr>
              <a:t>not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rgbClr val="C00000"/>
                </a:solidFill>
              </a:rPr>
              <a:t>uniformly</a:t>
            </a:r>
            <a:r>
              <a:rPr lang="en-US" dirty="0" smtClean="0">
                <a:solidFill>
                  <a:schemeClr val="tx1"/>
                </a:solidFill>
              </a:rPr>
              <a:t> at random</a:t>
            </a:r>
          </a:p>
          <a:p>
            <a:pPr lvl="1" algn="just"/>
            <a:r>
              <a:rPr lang="en-US" dirty="0" smtClean="0">
                <a:solidFill>
                  <a:schemeClr val="tx1"/>
                </a:solidFill>
              </a:rPr>
              <a:t>Probabilities are biased depending on the application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52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Biased Bootstrap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Consider the previous example for the Celtics’ points per game</a:t>
            </a:r>
          </a:p>
          <a:p>
            <a:pPr algn="just"/>
            <a:r>
              <a:rPr lang="en-US" dirty="0" smtClean="0"/>
              <a:t>Celtics are playing the San Antonio Spurs and we want to obtain an estimate of the points that Celtics will score</a:t>
            </a:r>
          </a:p>
          <a:p>
            <a:pPr lvl="1" algn="just"/>
            <a:r>
              <a:rPr lang="en-US" dirty="0" smtClean="0"/>
              <a:t>Spurs are a better than average defensive team</a:t>
            </a:r>
          </a:p>
          <a:p>
            <a:pPr lvl="1" algn="just"/>
            <a:r>
              <a:rPr lang="en-US" dirty="0" smtClean="0"/>
              <a:t>Celtics play in the Eastern conference which has worse than average defenses (and offenses</a:t>
            </a:r>
            <a:r>
              <a:rPr lang="is-IS" dirty="0" smtClean="0"/>
              <a:t>…)</a:t>
            </a:r>
          </a:p>
          <a:p>
            <a:pPr lvl="1" algn="just"/>
            <a:r>
              <a:rPr lang="is-IS" dirty="0" smtClean="0"/>
              <a:t>Simply estimating the bootstrap distribution as previously does not seem a good idea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632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Biased Bootstrap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Let’s assume that the Spurs have a </a:t>
            </a:r>
            <a:r>
              <a:rPr lang="en-US" dirty="0" smtClean="0">
                <a:solidFill>
                  <a:srgbClr val="00B050"/>
                </a:solidFill>
              </a:rPr>
              <a:t>defensive rating </a:t>
            </a:r>
            <a:r>
              <a:rPr lang="en-US" dirty="0" smtClean="0"/>
              <a:t>of </a:t>
            </a:r>
            <a:r>
              <a:rPr lang="en-US" dirty="0" err="1" smtClean="0"/>
              <a:t>d</a:t>
            </a:r>
            <a:r>
              <a:rPr lang="en-US" baseline="-25000" dirty="0" err="1" smtClean="0"/>
              <a:t>Spurs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50"/>
                </a:solidFill>
              </a:rPr>
              <a:t>-4.5 points </a:t>
            </a:r>
            <a:r>
              <a:rPr lang="en-US" dirty="0" smtClean="0"/>
              <a:t>(we will see later in the class how to compute similar ratings)</a:t>
            </a:r>
          </a:p>
          <a:p>
            <a:pPr lvl="1" algn="just"/>
            <a:r>
              <a:rPr lang="en-US" dirty="0" smtClean="0"/>
              <a:t>This means that the Spurs are </a:t>
            </a:r>
            <a:r>
              <a:rPr lang="en-US" dirty="0" smtClean="0">
                <a:solidFill>
                  <a:srgbClr val="7030A0"/>
                </a:solidFill>
              </a:rPr>
              <a:t>4.5 points better </a:t>
            </a:r>
            <a:r>
              <a:rPr lang="en-US" dirty="0" smtClean="0"/>
              <a:t>in </a:t>
            </a:r>
            <a:r>
              <a:rPr lang="en-US" dirty="0" smtClean="0">
                <a:solidFill>
                  <a:srgbClr val="7030A0"/>
                </a:solidFill>
              </a:rPr>
              <a:t>defense</a:t>
            </a:r>
            <a:r>
              <a:rPr lang="en-US" dirty="0" smtClean="0"/>
              <a:t> than an </a:t>
            </a:r>
            <a:r>
              <a:rPr lang="en-US" dirty="0" smtClean="0">
                <a:solidFill>
                  <a:srgbClr val="7030A0"/>
                </a:solidFill>
              </a:rPr>
              <a:t>average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7030A0"/>
                </a:solidFill>
              </a:rPr>
              <a:t>team</a:t>
            </a:r>
            <a:r>
              <a:rPr lang="en-US" dirty="0" smtClean="0"/>
              <a:t>, i.e., they allow 4.5 points less than the average NBA team</a:t>
            </a:r>
          </a:p>
          <a:p>
            <a:pPr algn="just"/>
            <a:r>
              <a:rPr lang="en-US" dirty="0" smtClean="0"/>
              <a:t>How can we use this information for answering our question ?</a:t>
            </a:r>
          </a:p>
          <a:p>
            <a:pPr algn="just"/>
            <a:r>
              <a:rPr lang="en-US" dirty="0" smtClean="0"/>
              <a:t>B-bootstrap based on defensive rating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55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Biased Bootstrap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Let us assume that the Celtics have played with teams with defensive ratings, {+0.4, +1.5, -2, -1, +5, +4, -2.5, -2, +3, +1}</a:t>
                </a:r>
              </a:p>
              <a:p>
                <a:pPr lvl="1"/>
                <a:r>
                  <a:rPr lang="en-US" dirty="0" smtClean="0"/>
                  <a:t>Celtics have not faced any opponent with a defensive rating better than the Spurs and a pure bootstrap will certainly overestimate the expected points to be scored</a:t>
                </a:r>
              </a:p>
              <a:p>
                <a:pPr algn="just"/>
                <a:r>
                  <a:rPr lang="en-US" dirty="0" smtClean="0"/>
                  <a:t>We can bias the resampling probabilities based on the difference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𝑆𝑝𝑢𝑟𝑠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 </a:t>
                </a:r>
              </a:p>
              <a:p>
                <a:pPr marL="457200" lvl="1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Pr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]</m:t>
                          </m:r>
                        </m:fName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∝ </m:t>
                          </m:r>
                          <m:f>
                            <m:fPr>
                              <m:ctrlPr>
                                <a:rPr lang="bg-BG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bg-BG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44" t="-2936" r="-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14218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Biased Bootstrap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endParaRPr lang="en-US" dirty="0" smtClean="0"/>
          </a:p>
          <a:p>
            <a:pPr algn="just"/>
            <a:r>
              <a:rPr lang="en-US" dirty="0" smtClean="0"/>
              <a:t>Performances against teams with </a:t>
            </a:r>
            <a:r>
              <a:rPr lang="en-US" i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similar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smtClean="0"/>
              <a:t>defensive rating to the Spurs will be sampled more aggressively </a:t>
            </a:r>
          </a:p>
          <a:p>
            <a:pPr algn="just"/>
            <a:r>
              <a:rPr lang="en-US" dirty="0" smtClean="0"/>
              <a:t>Obviously one can use more than one variables to calculate the bias term</a:t>
            </a:r>
          </a:p>
          <a:p>
            <a:pPr lvl="1" algn="just"/>
            <a:r>
              <a:rPr lang="en-US" dirty="0" smtClean="0"/>
              <a:t>E.g., for simulating future matchups one might need to control for both offensive and defensive ratings, for home edge etc.</a:t>
            </a:r>
          </a:p>
        </p:txBody>
      </p:sp>
    </p:spTree>
    <p:extLst>
      <p:ext uri="{BB962C8B-B14F-4D97-AF65-F5344CB8AC3E}">
        <p14:creationId xmlns:p14="http://schemas.microsoft.com/office/powerpoint/2010/main" val="21391218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does bootstrap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Bootstrap almost look as magic! </a:t>
            </a:r>
          </a:p>
          <a:p>
            <a:pPr algn="just"/>
            <a:r>
              <a:rPr lang="en-US" dirty="0" smtClean="0"/>
              <a:t>The way traditional inferential statistics work is that we have a 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population</a:t>
            </a:r>
            <a:r>
              <a:rPr lang="en-US" dirty="0" smtClean="0"/>
              <a:t> and we randomly </a:t>
            </a:r>
            <a:r>
              <a:rPr lang="en-US" dirty="0" smtClean="0">
                <a:solidFill>
                  <a:srgbClr val="00B050"/>
                </a:solidFill>
              </a:rPr>
              <a:t>sample</a:t>
            </a:r>
            <a:r>
              <a:rPr lang="en-US" dirty="0" smtClean="0"/>
              <a:t> a set of points to infer the statistic of interest</a:t>
            </a:r>
          </a:p>
          <a:p>
            <a:pPr algn="just"/>
            <a:r>
              <a:rPr lang="en-US" dirty="0" smtClean="0">
                <a:solidFill>
                  <a:schemeClr val="accent4"/>
                </a:solidFill>
              </a:rPr>
              <a:t>Ideally</a:t>
            </a:r>
            <a:r>
              <a:rPr lang="en-US" dirty="0" smtClean="0"/>
              <a:t> we would take several samples from the population and for each sample calculate the statistic of interest</a:t>
            </a:r>
          </a:p>
          <a:p>
            <a:pPr lvl="1" algn="just"/>
            <a:r>
              <a:rPr lang="en-US" dirty="0" smtClean="0"/>
              <a:t>Estimate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variability </a:t>
            </a:r>
            <a:r>
              <a:rPr lang="en-US" dirty="0" smtClean="0"/>
              <a:t>of the statistic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262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6" name="Picture 15"/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8" name="Picture 17"/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21" name="Straight Connector 20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003" y="726512"/>
            <a:ext cx="4200977" cy="5403189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rgbClr val="262626"/>
                </a:solidFill>
              </a:rPr>
              <a:t>Monte Carlo Simulations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232486" y="2571917"/>
            <a:ext cx="3814075" cy="3318936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solidFill>
                  <a:schemeClr val="tx1"/>
                </a:solidFill>
              </a:rPr>
              <a:t>Most – if not all - of the predictions that you see in sites like </a:t>
            </a:r>
            <a:r>
              <a:rPr lang="en-US" dirty="0" err="1" smtClean="0">
                <a:solidFill>
                  <a:schemeClr val="tx1"/>
                </a:solidFill>
              </a:rPr>
              <a:t>fivethirtyeight.com</a:t>
            </a:r>
            <a:r>
              <a:rPr lang="en-US" dirty="0" smtClean="0">
                <a:solidFill>
                  <a:schemeClr val="tx1"/>
                </a:solidFill>
              </a:rPr>
              <a:t> are based on Monte Carlo Simulations</a:t>
            </a: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 It is based on </a:t>
            </a:r>
            <a:r>
              <a:rPr lang="en-US" dirty="0" smtClean="0">
                <a:solidFill>
                  <a:srgbClr val="92D050"/>
                </a:solidFill>
              </a:rPr>
              <a:t>random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rgbClr val="92D050"/>
                </a:solidFill>
              </a:rPr>
              <a:t>sampling </a:t>
            </a:r>
            <a:endParaRPr 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3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does bootstrap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several samples from the population is </a:t>
            </a:r>
            <a:r>
              <a:rPr lang="en-US" dirty="0" smtClean="0">
                <a:solidFill>
                  <a:srgbClr val="C00000"/>
                </a:solidFill>
              </a:rPr>
              <a:t>not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C00000"/>
                </a:solidFill>
              </a:rPr>
              <a:t>practical/realistic</a:t>
            </a: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Solution 1 (</a:t>
            </a:r>
            <a:r>
              <a:rPr lang="en-US" dirty="0" smtClean="0">
                <a:solidFill>
                  <a:srgbClr val="92D050"/>
                </a:solidFill>
              </a:rPr>
              <a:t>inferential</a:t>
            </a:r>
            <a:r>
              <a:rPr lang="en-US" dirty="0" smtClean="0">
                <a:solidFill>
                  <a:schemeClr val="tx1"/>
                </a:solidFill>
              </a:rPr>
              <a:t> statistics): make assumptions for the shape of the population</a:t>
            </a: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Solution 2 (</a:t>
            </a:r>
            <a:r>
              <a:rPr lang="en-US" dirty="0" smtClean="0">
                <a:solidFill>
                  <a:srgbClr val="00B0F0"/>
                </a:solidFill>
              </a:rPr>
              <a:t>bootstrap</a:t>
            </a:r>
            <a:r>
              <a:rPr lang="en-US" dirty="0" smtClean="0">
                <a:solidFill>
                  <a:schemeClr val="tx1"/>
                </a:solidFill>
              </a:rPr>
              <a:t> statistics): use information from the (single) population sample that you have</a:t>
            </a:r>
          </a:p>
          <a:p>
            <a:pPr lvl="1" algn="just"/>
            <a:r>
              <a:rPr lang="en-US" dirty="0" smtClean="0">
                <a:solidFill>
                  <a:schemeClr val="tx1"/>
                </a:solidFill>
              </a:rPr>
              <a:t>The sample that we have is a (smaller) population itself with the same </a:t>
            </a:r>
            <a:r>
              <a:rPr lang="en-US" i="1" dirty="0" smtClean="0">
                <a:solidFill>
                  <a:schemeClr val="tx1"/>
                </a:solidFill>
              </a:rPr>
              <a:t>shape </a:t>
            </a:r>
            <a:r>
              <a:rPr lang="en-US" dirty="0" smtClean="0">
                <a:solidFill>
                  <a:schemeClr val="tx1"/>
                </a:solidFill>
              </a:rPr>
              <a:t>as the original population</a:t>
            </a:r>
          </a:p>
        </p:txBody>
      </p:sp>
    </p:spTree>
    <p:extLst>
      <p:ext uri="{BB962C8B-B14F-4D97-AF65-F5344CB8AC3E}">
        <p14:creationId xmlns:p14="http://schemas.microsoft.com/office/powerpoint/2010/main" val="2316882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does bootstrap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endParaRPr lang="en-US" dirty="0" smtClean="0"/>
          </a:p>
          <a:p>
            <a:pPr algn="just"/>
            <a:r>
              <a:rPr lang="en-US" dirty="0" smtClean="0"/>
              <a:t>In this case resampling with replacement </a:t>
            </a:r>
            <a:r>
              <a:rPr lang="en-US" i="1" dirty="0" smtClean="0"/>
              <a:t>simulates</a:t>
            </a:r>
            <a:r>
              <a:rPr lang="en-US" dirty="0" smtClean="0"/>
              <a:t> the generation of multiple samples from the original population</a:t>
            </a:r>
          </a:p>
          <a:p>
            <a:pPr lvl="1" algn="just"/>
            <a:r>
              <a:rPr lang="en-US" dirty="0" smtClean="0"/>
              <a:t>Replacing back the sampled data point retains the shape of the original population</a:t>
            </a:r>
          </a:p>
          <a:p>
            <a:pPr algn="just"/>
            <a:r>
              <a:rPr lang="en-US" dirty="0" smtClean="0"/>
              <a:t>The sample is the best information – and in fact the only information- we have for the population and bootstrap takes maximum advantage of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57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The general idea of Monte Carlo simulations is based on uniformly random sampling</a:t>
            </a:r>
          </a:p>
          <a:p>
            <a:pPr algn="just"/>
            <a:r>
              <a:rPr lang="en-US" dirty="0" smtClean="0"/>
              <a:t>Steelers are at the AFC championship game against the Patriots and Falcons play the Packers at the NFC championship game</a:t>
            </a:r>
          </a:p>
          <a:p>
            <a:pPr lvl="1" algn="just"/>
            <a:r>
              <a:rPr lang="en-US" dirty="0" smtClean="0"/>
              <a:t>Steelers have a 60% chance of winning the Patriots</a:t>
            </a:r>
          </a:p>
          <a:p>
            <a:pPr lvl="1" algn="just"/>
            <a:r>
              <a:rPr lang="en-US" dirty="0" smtClean="0"/>
              <a:t>Packers have a 55% chance of winning the Falcons</a:t>
            </a:r>
          </a:p>
          <a:p>
            <a:pPr lvl="1" algn="just"/>
            <a:r>
              <a:rPr lang="en-US" dirty="0" smtClean="0"/>
              <a:t>What is the probability that Steelers and Packers will meet in the Super Bowl?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42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Well this probability is simple to calculate and is equal to 0.6*0.55 = </a:t>
            </a:r>
            <a:r>
              <a:rPr lang="en-US" dirty="0" smtClean="0">
                <a:solidFill>
                  <a:schemeClr val="accent4"/>
                </a:solidFill>
              </a:rPr>
              <a:t>0.33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How could we use Monte Carlo Simulations to obtain the same result? 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For each game flip a biased coin to decide the winner</a:t>
            </a:r>
          </a:p>
          <a:p>
            <a:pPr lvl="2"/>
            <a:r>
              <a:rPr lang="en-US" dirty="0" smtClean="0">
                <a:solidFill>
                  <a:schemeClr val="tx1"/>
                </a:solidFill>
              </a:rPr>
              <a:t>Bias based on the precomputed probabilities for each game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Repeat the process several times (e.g., 10,000 times)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0788" y="3466700"/>
            <a:ext cx="1915809" cy="268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3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unbiased coin has a 50-50 chance of landing heads or tails</a:t>
            </a:r>
          </a:p>
          <a:p>
            <a:pPr lvl="1"/>
            <a:r>
              <a:rPr lang="en-US" dirty="0" smtClean="0"/>
              <a:t>How to simulate biased coins?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948" y="3402936"/>
            <a:ext cx="7847638" cy="28567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21718" y="3611086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 smtClean="0">
                <a:solidFill>
                  <a:srgbClr val="00B050"/>
                </a:solidFill>
              </a:rPr>
              <a:t>π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19587" y="5351998"/>
            <a:ext cx="574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 smtClean="0">
                <a:solidFill>
                  <a:srgbClr val="FF0000"/>
                </a:solidFill>
              </a:rPr>
              <a:t>1-π</a:t>
            </a:r>
            <a:endParaRPr lang="en-US" sz="2400" b="1" dirty="0">
              <a:solidFill>
                <a:srgbClr val="FF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829062" y="4977114"/>
            <a:ext cx="1435261" cy="449377"/>
            <a:chOff x="6829062" y="4977114"/>
            <a:chExt cx="1435261" cy="449377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6829062" y="4977114"/>
              <a:ext cx="1435261" cy="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054409" y="5057159"/>
              <a:ext cx="1074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7030A0"/>
                  </a:solidFill>
                </a:rPr>
                <a:t>Length </a:t>
              </a:r>
              <a:r>
                <a:rPr lang="el-GR" b="1" dirty="0" smtClean="0">
                  <a:solidFill>
                    <a:srgbClr val="7030A0"/>
                  </a:solidFill>
                </a:rPr>
                <a:t>π</a:t>
              </a:r>
              <a:endParaRPr lang="en-US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715507" y="3034975"/>
            <a:ext cx="57795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If we sample a uniform random distribution between 0 and 1, </a:t>
            </a:r>
            <a:endParaRPr lang="el-GR" dirty="0" smtClean="0">
              <a:solidFill>
                <a:srgbClr val="0070C0"/>
              </a:solidFill>
            </a:endParaRPr>
          </a:p>
          <a:p>
            <a:pPr algn="ctr"/>
            <a:r>
              <a:rPr lang="en-US" dirty="0" smtClean="0">
                <a:solidFill>
                  <a:srgbClr val="0070C0"/>
                </a:solidFill>
              </a:rPr>
              <a:t>the probability of getting a number in the interval [0,</a:t>
            </a:r>
            <a:r>
              <a:rPr lang="el-GR" dirty="0" smtClean="0">
                <a:solidFill>
                  <a:srgbClr val="0070C0"/>
                </a:solidFill>
              </a:rPr>
              <a:t>π] </a:t>
            </a:r>
            <a:r>
              <a:rPr lang="en-US" dirty="0" smtClean="0">
                <a:solidFill>
                  <a:srgbClr val="0070C0"/>
                </a:solidFill>
              </a:rPr>
              <a:t>is </a:t>
            </a:r>
            <a:endParaRPr lang="el-GR" dirty="0" smtClean="0">
              <a:solidFill>
                <a:srgbClr val="0070C0"/>
              </a:solidFill>
            </a:endParaRPr>
          </a:p>
          <a:p>
            <a:pPr algn="ctr"/>
            <a:r>
              <a:rPr lang="en-US" dirty="0" smtClean="0">
                <a:solidFill>
                  <a:srgbClr val="0070C0"/>
                </a:solidFill>
              </a:rPr>
              <a:t>proportional to </a:t>
            </a:r>
            <a:r>
              <a:rPr lang="el-GR" dirty="0" smtClean="0">
                <a:solidFill>
                  <a:srgbClr val="0070C0"/>
                </a:solidFill>
              </a:rPr>
              <a:t>π.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7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3" y="1528822"/>
            <a:ext cx="4025900" cy="3949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301" y="2832904"/>
            <a:ext cx="6248400" cy="9017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433367" y="3283754"/>
            <a:ext cx="1569334" cy="45085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0475" y="4627756"/>
            <a:ext cx="1584403" cy="122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89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Monte Carlo Simulations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Monte Carlo simulations do </a:t>
            </a:r>
            <a:r>
              <a:rPr lang="en-US" dirty="0" smtClean="0">
                <a:solidFill>
                  <a:srgbClr val="FF0000"/>
                </a:solidFill>
              </a:rPr>
              <a:t>not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only</a:t>
            </a:r>
            <a:r>
              <a:rPr lang="en-US" dirty="0" smtClean="0"/>
              <a:t> simulate </a:t>
            </a:r>
            <a:r>
              <a:rPr lang="en-US" i="1" dirty="0" smtClean="0">
                <a:solidFill>
                  <a:srgbClr val="7030A0"/>
                </a:solidFill>
              </a:rPr>
              <a:t>binary</a:t>
            </a:r>
            <a:r>
              <a:rPr lang="en-US" i="1" dirty="0" smtClean="0"/>
              <a:t> </a:t>
            </a:r>
            <a:r>
              <a:rPr lang="en-US" dirty="0" smtClean="0"/>
              <a:t>events (e.g., win/loss)</a:t>
            </a:r>
          </a:p>
          <a:p>
            <a:pPr algn="just"/>
            <a:r>
              <a:rPr lang="en-US" dirty="0" smtClean="0"/>
              <a:t>They can be used to simulate any event that can be described through an appropriate random variable distribution</a:t>
            </a:r>
          </a:p>
          <a:p>
            <a:pPr lvl="1" algn="just"/>
            <a:r>
              <a:rPr lang="en-US" dirty="0" smtClean="0">
                <a:solidFill>
                  <a:schemeClr val="accent2"/>
                </a:solidFill>
              </a:rPr>
              <a:t>Example</a:t>
            </a:r>
            <a:r>
              <a:rPr lang="en-US" dirty="0" smtClean="0"/>
              <a:t>: predict the outcome of a soccer game</a:t>
            </a:r>
          </a:p>
          <a:p>
            <a:pPr lvl="1" algn="just"/>
            <a:r>
              <a:rPr lang="en-US" dirty="0" smtClean="0">
                <a:solidFill>
                  <a:schemeClr val="tx1"/>
                </a:solidFill>
              </a:rPr>
              <a:t>Assume that for each team we know their offensive and defensive ratings as well as the home edge</a:t>
            </a:r>
          </a:p>
          <a:p>
            <a:pPr lvl="2" algn="just"/>
            <a:r>
              <a:rPr lang="en-US" dirty="0" smtClean="0">
                <a:solidFill>
                  <a:schemeClr val="tx1"/>
                </a:solidFill>
              </a:rPr>
              <a:t>An average team has a rating of 1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45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Monte Carlo Simulations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An offensive rating of 1.34 means that the team is 34% better than an average offensive team offensively </a:t>
            </a:r>
          </a:p>
          <a:p>
            <a:pPr algn="just"/>
            <a:r>
              <a:rPr lang="en-US" dirty="0" smtClean="0"/>
              <a:t>A defensive rating of 1.34 means that the team is 34% worse than an average defensive team</a:t>
            </a:r>
          </a:p>
          <a:p>
            <a:pPr algn="just"/>
            <a:r>
              <a:rPr lang="en-US" dirty="0" smtClean="0"/>
              <a:t>We also can estimate an average number of goals for the home and away teams</a:t>
            </a:r>
          </a:p>
          <a:p>
            <a:pPr algn="just"/>
            <a:r>
              <a:rPr lang="en-US" dirty="0" smtClean="0"/>
              <a:t>How can we use these to simulate the outcome of a soccer game?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88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17600</TotalTime>
  <Words>1681</Words>
  <Application>Microsoft Macintosh PowerPoint</Application>
  <PresentationFormat>Widescreen</PresentationFormat>
  <Paragraphs>152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Calibri</vt:lpstr>
      <vt:lpstr>Cambria Math</vt:lpstr>
      <vt:lpstr>Garamond</vt:lpstr>
      <vt:lpstr>Arial</vt:lpstr>
      <vt:lpstr>Organic</vt:lpstr>
      <vt:lpstr>Moneyball 2.0: Winning in Sports With Data</vt:lpstr>
      <vt:lpstr>Monte Carlo Simulations</vt:lpstr>
      <vt:lpstr>Monte Carlo Simulations</vt:lpstr>
      <vt:lpstr>Main Idea</vt:lpstr>
      <vt:lpstr>Main Idea</vt:lpstr>
      <vt:lpstr>Main Idea</vt:lpstr>
      <vt:lpstr>PowerPoint Presentation</vt:lpstr>
      <vt:lpstr>Monte Carlo Simulations</vt:lpstr>
      <vt:lpstr>Monte Carlo Simulations</vt:lpstr>
      <vt:lpstr>Monte Carlo Simulations</vt:lpstr>
      <vt:lpstr>PowerPoint Presentation</vt:lpstr>
      <vt:lpstr>Bootstrap</vt:lpstr>
      <vt:lpstr>Bootstrap</vt:lpstr>
      <vt:lpstr>Bootstrap</vt:lpstr>
      <vt:lpstr>Bootstrap Illustration</vt:lpstr>
      <vt:lpstr>Bootstrap Illustration</vt:lpstr>
      <vt:lpstr>Bootstrap Illustration</vt:lpstr>
      <vt:lpstr>Bootstrap Illustration</vt:lpstr>
      <vt:lpstr>Bootstrap Illustration</vt:lpstr>
      <vt:lpstr>Bootstrap Illustration</vt:lpstr>
      <vt:lpstr>Bootstrap Illustration</vt:lpstr>
      <vt:lpstr>Bootstrap Illustration</vt:lpstr>
      <vt:lpstr>Bootstrap Illustration</vt:lpstr>
      <vt:lpstr>Biased Bootstrap</vt:lpstr>
      <vt:lpstr>Biased Bootstrap</vt:lpstr>
      <vt:lpstr>Biased Bootstrap</vt:lpstr>
      <vt:lpstr>Biased Bootstrap</vt:lpstr>
      <vt:lpstr>Biased Bootstrap</vt:lpstr>
      <vt:lpstr>Why does bootstrap work?</vt:lpstr>
      <vt:lpstr>Why does bootstrap work?</vt:lpstr>
      <vt:lpstr>Why does bootstrap work?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Quantifying the Chemistry of a Team</dc:title>
  <dc:creator>Pelechrinis, Konstantinos</dc:creator>
  <cp:lastModifiedBy>Pelechrinis, Konstantinos</cp:lastModifiedBy>
  <cp:revision>222</cp:revision>
  <dcterms:created xsi:type="dcterms:W3CDTF">2017-02-20T13:53:30Z</dcterms:created>
  <dcterms:modified xsi:type="dcterms:W3CDTF">2017-08-23T23:29:16Z</dcterms:modified>
</cp:coreProperties>
</file>